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Lexend SemiBold"/>
      <p:regular r:id="rId46"/>
      <p:bold r:id="rId47"/>
    </p:embeddedFont>
    <p:embeddedFont>
      <p:font typeface="Lexen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087EC5-9763-4AC8-A1B9-E07D2FBF28E1}">
  <a:tblStyle styleId="{8C087EC5-9763-4AC8-A1B9-E07D2FBF28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LexendSemiBold-regular.fntdata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exend-regular.fntdata"/><Relationship Id="rId47" Type="http://schemas.openxmlformats.org/officeDocument/2006/relationships/font" Target="fonts/LexendSemiBold-bold.fntdata"/><Relationship Id="rId49" Type="http://schemas.openxmlformats.org/officeDocument/2006/relationships/font" Target="fonts/Lexen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8d90df1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8d90df1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8d90df11f2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8d90df11f2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8df6adb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8df6adb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df6adb08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df6adb08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8df6adb0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8df6adb0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8df6adb0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8df6adb0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8df6adb08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8df6adb08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09351a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09351a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e09351a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8e09351a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e09351a5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8e09351a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8e09351a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8e09351a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d90df11f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d90df11f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8e09351a5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8e09351a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it treats shared absence as not meaningful is why taste is magnified (if only choose 1 genre and others choose only that 1 genre, that is a similarity of 1).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8e09351a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8e09351a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e09351a5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e09351a5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8e09351a5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8e09351a5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9b6045ce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9b6045ce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e09351a5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8e09351a5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8e09351a5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8e09351a5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6cb6ecf2d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6cb6ecf2d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cb6ecf2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cb6ecf2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PC1 separates pragmatic, civic utility from self-expressive and growth-oriented uses of news.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Right: news as daily tool.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Left: news as personal enrichment or empowerment.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PC2 contrasts moral-intellectual engagement (bottom) with emotional or relational engagement (top).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6cb6ecf2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6cb6ecf2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d90df11f2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d90df11f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cb6ecf2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6cb6ecf2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cbdf5a7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6cbdf5a7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cb6ecf2d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6cb6ecf2d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cbdf5a7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6cbdf5a7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cbdf5a74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6cbdf5a74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qualities people value in news — regardless of type — are understood as </a:t>
            </a:r>
            <a:r>
              <a:rPr b="1" lang="en">
                <a:solidFill>
                  <a:schemeClr val="dk1"/>
                </a:solidFill>
              </a:rPr>
              <a:t>emotionally or morally meaningful</a:t>
            </a:r>
            <a:r>
              <a:rPr lang="en">
                <a:solidFill>
                  <a:schemeClr val="dk1"/>
                </a:solidFill>
              </a:rPr>
              <a:t>, rather than merely utilitarian.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within that moral space, there’s a split between: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Civic-integrity qualities</a:t>
            </a:r>
            <a:r>
              <a:rPr lang="en">
                <a:solidFill>
                  <a:schemeClr val="dk1"/>
                </a:solidFill>
              </a:rPr>
              <a:t> (research, balance, trust, multiple perspectives), and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Self-affirming / affective qualities</a:t>
            </a:r>
            <a:r>
              <a:rPr lang="en">
                <a:solidFill>
                  <a:schemeClr val="dk1"/>
                </a:solidFill>
              </a:rPr>
              <a:t> (entertaining, provocative, partisan).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cb6ecf2d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6cb6ecf2d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6cbdf5a74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6cbdf5a74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6cb6ecf2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6cb6ecf2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cbdf5a74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cbdf5a74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d90df11f2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8d90df11f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8d90df11f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8d90df11f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d90df11f2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d90df11f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8d90df11f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8d90df11f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d90df11f2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8d90df11f2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d90df11f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8d90df11f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6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6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7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8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8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9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9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9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9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0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p21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21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1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1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21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1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1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1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9" name="Google Shape;159;p21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1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5" name="Google Shape;165;p2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2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2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2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22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22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3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3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1" name="Google Shape;191;p23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5" name="Google Shape;195;p23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6" name="Google Shape;196;p23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7" name="Google Shape;197;p23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8" name="Google Shape;198;p23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9" name="Google Shape;199;p23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0" name="Google Shape;200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4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4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4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25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5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0" name="Google Shape;230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8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9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29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2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" name="Google Shape;276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1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1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1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1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9" name="Google Shape;289;p31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1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1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1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1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1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1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1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1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1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08" name="Google Shape;308;p31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09" name="Google Shape;309;p31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0" name="Google Shape;310;p31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1" name="Google Shape;311;p31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2" name="Google Shape;312;p31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3" name="Google Shape;313;p31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4" name="Google Shape;314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32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p34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34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35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35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6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5" name="Google Shape;345;p36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36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7" name="Google Shape;347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0" name="Google Shape;350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3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38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39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39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40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40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0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4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3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3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3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44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4" name="Google Shape;404;p4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5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4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46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6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6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6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46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4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47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47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47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47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47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47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7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8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0" name="Google Shape;460;p49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49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9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9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9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9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49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50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50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0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0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50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50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0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0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1" name="Google Shape;481;p50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50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5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50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0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50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5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2" name="Google Shape;492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52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2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52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2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52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2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2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2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6" name="Google Shape;506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with segmentation clusters from a k means algorithm" id="511" name="Google Shape;5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50" y="104465"/>
            <a:ext cx="2997050" cy="1633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3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10/22/2025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Joel Martinez</a:t>
            </a:r>
            <a:endParaRPr sz="2900"/>
          </a:p>
        </p:txBody>
      </p:sp>
      <p:sp>
        <p:nvSpPr>
          <p:cNvPr id="514" name="Google Shape;514;p53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Lunch &amp; Learn: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pic>
        <p:nvPicPr>
          <p:cNvPr descr="a graph with segmentation clusters from a k means algorithm"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97" y="2515325"/>
            <a:ext cx="1339498" cy="245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graph with segmentation clusters from a k means algorithm"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599" y="3945626"/>
            <a:ext cx="1076900" cy="1076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5" name="Google Shape;635;p62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62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7" name="Google Shape;637;p6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0425"/>
            <a:ext cx="6430203" cy="482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K Means + Correlation Matrix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graphicFrame>
        <p:nvGraphicFramePr>
          <p:cNvPr id="643" name="Google Shape;643;p63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69150"/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Person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AltRock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Ambient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Blues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ClassicRock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4" name="Google Shape;644;p63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45" name="Google Shape;645;p63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6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63"/>
          <p:cNvSpPr txBox="1"/>
          <p:nvPr/>
        </p:nvSpPr>
        <p:spPr>
          <a:xfrm>
            <a:off x="344300" y="4047100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8" name="Google Shape;648;p63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51" name="Google Shape;651;p63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63"/>
          <p:cNvCxnSpPr>
            <a:stCxn id="644" idx="2"/>
            <a:endCxn id="649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63"/>
          <p:cNvSpPr txBox="1"/>
          <p:nvPr/>
        </p:nvSpPr>
        <p:spPr>
          <a:xfrm rot="1293">
            <a:off x="5297430" y="1460823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4" name="Google Shape;654;p63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656" name="Google Shape;656;p63"/>
          <p:cNvCxnSpPr/>
          <p:nvPr/>
        </p:nvCxnSpPr>
        <p:spPr>
          <a:xfrm flipH="1" rot="10800000">
            <a:off x="2678175" y="2937525"/>
            <a:ext cx="432900" cy="1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63"/>
          <p:cNvSpPr txBox="1"/>
          <p:nvPr/>
        </p:nvSpPr>
        <p:spPr>
          <a:xfrm>
            <a:off x="3260500" y="18332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Correlation Matrix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58" name="Google Shape;658;p63"/>
          <p:cNvGraphicFramePr/>
          <p:nvPr/>
        </p:nvGraphicFramePr>
        <p:xfrm>
          <a:off x="3395375" y="236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88600"/>
                <a:gridCol w="488600"/>
                <a:gridCol w="48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9" name="Google Shape;659;p63"/>
          <p:cNvSpPr txBox="1"/>
          <p:nvPr/>
        </p:nvSpPr>
        <p:spPr>
          <a:xfrm>
            <a:off x="3447125" y="2084545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      B         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0" name="Google Shape;660;p63"/>
          <p:cNvSpPr txBox="1"/>
          <p:nvPr/>
        </p:nvSpPr>
        <p:spPr>
          <a:xfrm rot="-5400000">
            <a:off x="2617544" y="2787106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  B         A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61" name="Google Shape;661;p63"/>
          <p:cNvCxnSpPr>
            <a:stCxn id="648" idx="1"/>
          </p:cNvCxnSpPr>
          <p:nvPr/>
        </p:nvCxnSpPr>
        <p:spPr>
          <a:xfrm rot="10800000">
            <a:off x="2665575" y="1447759"/>
            <a:ext cx="3818400" cy="3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9" y="522077"/>
            <a:ext cx="5442597" cy="40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2571703" y="4604000"/>
            <a:ext cx="20877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p64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Popularity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2615908" y="39353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Eclectic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1" name="Google Shape;671;p64"/>
          <p:cNvSpPr txBox="1"/>
          <p:nvPr/>
        </p:nvSpPr>
        <p:spPr>
          <a:xfrm>
            <a:off x="1035925" y="1903515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p64"/>
          <p:cNvSpPr txBox="1"/>
          <p:nvPr/>
        </p:nvSpPr>
        <p:spPr>
          <a:xfrm>
            <a:off x="2806803" y="10235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Mainstream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64"/>
          <p:cNvSpPr txBox="1"/>
          <p:nvPr/>
        </p:nvSpPr>
        <p:spPr>
          <a:xfrm>
            <a:off x="5218550" y="2450588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4" name="Google Shape;674;p64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64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6" name="Google Shape;676;p64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Magnitude vs. Pattern</a:t>
            </a:r>
            <a:endParaRPr sz="2960"/>
          </a:p>
        </p:txBody>
      </p:sp>
      <p:sp>
        <p:nvSpPr>
          <p:cNvPr id="683" name="Google Shape;683;p6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6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85" name="Google Shape;685;p6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88" y="1113450"/>
            <a:ext cx="5355524" cy="38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91" name="Google Shape;691;p66" title="download.png"/>
          <p:cNvPicPr preferRelativeResize="0"/>
          <p:nvPr/>
        </p:nvPicPr>
        <p:blipFill rotWithShape="1">
          <a:blip r:embed="rId3">
            <a:alphaModFix/>
          </a:blip>
          <a:srcRect b="0" l="13472" r="11760" t="0"/>
          <a:stretch/>
        </p:blipFill>
        <p:spPr>
          <a:xfrm>
            <a:off x="696625" y="0"/>
            <a:ext cx="51277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6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66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66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67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5" name="Google Shape;705;p6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5" y="226825"/>
            <a:ext cx="6253148" cy="468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K Means + Jaccard Matrix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graphicFrame>
        <p:nvGraphicFramePr>
          <p:cNvPr id="711" name="Google Shape;711;p68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69150"/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2" name="Google Shape;712;p68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13" name="Google Shape;713;p68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6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68"/>
          <p:cNvSpPr txBox="1"/>
          <p:nvPr/>
        </p:nvSpPr>
        <p:spPr>
          <a:xfrm>
            <a:off x="344300" y="4047100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68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8" name="Google Shape;718;p68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19" name="Google Shape;719;p68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8"/>
          <p:cNvCxnSpPr>
            <a:stCxn id="712" idx="2"/>
            <a:endCxn id="717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68"/>
          <p:cNvSpPr txBox="1"/>
          <p:nvPr/>
        </p:nvSpPr>
        <p:spPr>
          <a:xfrm rot="1293">
            <a:off x="5297430" y="1460823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2" name="Google Shape;722;p68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3" name="Google Shape;723;p6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724" name="Google Shape;724;p68"/>
          <p:cNvCxnSpPr/>
          <p:nvPr/>
        </p:nvCxnSpPr>
        <p:spPr>
          <a:xfrm flipH="1" rot="10800000">
            <a:off x="2678175" y="2937525"/>
            <a:ext cx="432900" cy="1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68"/>
          <p:cNvSpPr txBox="1"/>
          <p:nvPr/>
        </p:nvSpPr>
        <p:spPr>
          <a:xfrm>
            <a:off x="3260500" y="1643762"/>
            <a:ext cx="193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Jaccard 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Matrix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726" name="Google Shape;726;p68"/>
          <p:cNvGraphicFramePr/>
          <p:nvPr/>
        </p:nvGraphicFramePr>
        <p:xfrm>
          <a:off x="3395375" y="236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88600"/>
                <a:gridCol w="488600"/>
                <a:gridCol w="48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7" name="Google Shape;727;p68"/>
          <p:cNvSpPr txBox="1"/>
          <p:nvPr/>
        </p:nvSpPr>
        <p:spPr>
          <a:xfrm>
            <a:off x="3447125" y="2084545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      B         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 rot="-5400000">
            <a:off x="2617544" y="2787106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       B         A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29" name="Google Shape;729;p68"/>
          <p:cNvCxnSpPr>
            <a:stCxn id="716" idx="1"/>
          </p:cNvCxnSpPr>
          <p:nvPr/>
        </p:nvCxnSpPr>
        <p:spPr>
          <a:xfrm rot="10800000">
            <a:off x="2665575" y="1447759"/>
            <a:ext cx="3818400" cy="3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Jaccard Similarity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sp>
        <p:nvSpPr>
          <p:cNvPr id="735" name="Google Shape;735;p6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6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aphicFrame>
        <p:nvGraphicFramePr>
          <p:cNvPr id="737" name="Google Shape;737;p69"/>
          <p:cNvGraphicFramePr/>
          <p:nvPr/>
        </p:nvGraphicFramePr>
        <p:xfrm>
          <a:off x="5841475" y="188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8" name="Google Shape;738;p69"/>
          <p:cNvGraphicFramePr/>
          <p:nvPr/>
        </p:nvGraphicFramePr>
        <p:xfrm>
          <a:off x="1370125" y="188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739" name="Google Shape;739;p69"/>
          <p:cNvSpPr txBox="1"/>
          <p:nvPr/>
        </p:nvSpPr>
        <p:spPr>
          <a:xfrm>
            <a:off x="5841475" y="3098525"/>
            <a:ext cx="20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Match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 Total (where 1)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= .67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" name="Google Shape;740;p69"/>
          <p:cNvSpPr txBox="1"/>
          <p:nvPr/>
        </p:nvSpPr>
        <p:spPr>
          <a:xfrm>
            <a:off x="1372925" y="3098525"/>
            <a:ext cx="20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Match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 Total (where 1)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= .25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1" name="Google Shape;741;p69"/>
          <p:cNvSpPr txBox="1"/>
          <p:nvPr/>
        </p:nvSpPr>
        <p:spPr>
          <a:xfrm>
            <a:off x="1790850" y="4173100"/>
            <a:ext cx="55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Shared absence (0) is not treated as meaningful overlap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Only accounts for where interest (1) is shown by at least one person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Correlation &amp; Euclidean do consider shared 0’s as meaningful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1342725" y="1512200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Lower Similarity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5814075" y="1512200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Higher 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00" y="369223"/>
            <a:ext cx="5646344" cy="42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0" name="Google Shape;750;p70"/>
          <p:cNvSpPr txBox="1"/>
          <p:nvPr/>
        </p:nvSpPr>
        <p:spPr>
          <a:xfrm>
            <a:off x="2571703" y="4604000"/>
            <a:ext cx="20877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1" name="Google Shape;751;p70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70"/>
          <p:cNvSpPr txBox="1"/>
          <p:nvPr/>
        </p:nvSpPr>
        <p:spPr>
          <a:xfrm>
            <a:off x="2615908" y="39353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More interest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70"/>
          <p:cNvSpPr txBox="1"/>
          <p:nvPr/>
        </p:nvSpPr>
        <p:spPr>
          <a:xfrm>
            <a:off x="1035925" y="1903524"/>
            <a:ext cx="17025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4" name="Google Shape;754;p70"/>
          <p:cNvSpPr txBox="1"/>
          <p:nvPr/>
        </p:nvSpPr>
        <p:spPr>
          <a:xfrm>
            <a:off x="2806803" y="10235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Interest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5" name="Google Shape;755;p70"/>
          <p:cNvSpPr txBox="1"/>
          <p:nvPr/>
        </p:nvSpPr>
        <p:spPr>
          <a:xfrm>
            <a:off x="5218550" y="2450588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6" name="Google Shape;756;p70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7" name="Google Shape;757;p70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8" name="Google Shape;758;p70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p70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0" name="Google Shape;760;p70"/>
          <p:cNvSpPr txBox="1"/>
          <p:nvPr/>
        </p:nvSpPr>
        <p:spPr>
          <a:xfrm>
            <a:off x="5218558" y="42084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Mainstream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1" name="Google Shape;761;p70"/>
          <p:cNvSpPr txBox="1"/>
          <p:nvPr/>
        </p:nvSpPr>
        <p:spPr>
          <a:xfrm>
            <a:off x="3313527" y="2202450"/>
            <a:ext cx="1005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Eclectic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67" name="Google Shape;767;p71" title="download.png"/>
          <p:cNvPicPr preferRelativeResize="0"/>
          <p:nvPr/>
        </p:nvPicPr>
        <p:blipFill rotWithShape="1">
          <a:blip r:embed="rId3">
            <a:alphaModFix/>
          </a:blip>
          <a:srcRect b="0" l="13541" r="12625" t="0"/>
          <a:stretch/>
        </p:blipFill>
        <p:spPr>
          <a:xfrm>
            <a:off x="1023025" y="152400"/>
            <a:ext cx="4747849" cy="48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1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p71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Google Shape;770;p71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1" name="Google Shape;771;p71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4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</a:t>
            </a:r>
            <a:r>
              <a:rPr lang="en"/>
              <a:t>respondents </a:t>
            </a:r>
            <a:r>
              <a:rPr lang="en"/>
              <a:t>based on similarity</a:t>
            </a:r>
            <a:endParaRPr/>
          </a:p>
        </p:txBody>
      </p:sp>
      <p:pic>
        <p:nvPicPr>
          <p:cNvPr id="523" name="Google Shape;52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37" r="1727" t="0"/>
          <a:stretch/>
        </p:blipFill>
        <p:spPr>
          <a:xfrm>
            <a:off x="3271950" y="2298400"/>
            <a:ext cx="2611549" cy="2653800"/>
          </a:xfrm>
          <a:prstGeom prst="rect">
            <a:avLst/>
          </a:prstGeom>
        </p:spPr>
      </p:pic>
      <p:sp>
        <p:nvSpPr>
          <p:cNvPr id="524" name="Google Shape;524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77" name="Google Shape;777;p7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0203" cy="482265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2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9" name="Google Shape;779;p72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0" name="Google Shape;780;p72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ogle Shape;781;p72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 + Raw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7" name="Google Shape;787;p73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798050"/>
                <a:gridCol w="798050"/>
                <a:gridCol w="798050"/>
                <a:gridCol w="798050"/>
                <a:gridCol w="798050"/>
                <a:gridCol w="7980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…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8" name="Google Shape;788;p73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Latent Class Analysis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</a:t>
            </a:r>
            <a:r>
              <a:rPr b="1" i="1" lang="en" sz="1000">
                <a:latin typeface="Lexend"/>
                <a:ea typeface="Lexend"/>
                <a:cs typeface="Lexend"/>
                <a:sym typeface="Lexend"/>
              </a:rPr>
              <a:t>Probabilistic</a:t>
            </a:r>
            <a:endParaRPr b="1" i="1"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89" name="Google Shape;789;p73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7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73"/>
          <p:cNvSpPr txBox="1"/>
          <p:nvPr/>
        </p:nvSpPr>
        <p:spPr>
          <a:xfrm>
            <a:off x="337575" y="3935300"/>
            <a:ext cx="4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Google Shape;792;p73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3" name="Google Shape;793;p73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4" name="Google Shape;794;p73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5" name="Google Shape;795;p73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73"/>
          <p:cNvCxnSpPr>
            <a:stCxn id="788" idx="2"/>
            <a:endCxn id="793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73"/>
          <p:cNvCxnSpPr/>
          <p:nvPr/>
        </p:nvCxnSpPr>
        <p:spPr>
          <a:xfrm flipH="1">
            <a:off x="5207738" y="1871900"/>
            <a:ext cx="11445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73"/>
          <p:cNvSpPr txBox="1"/>
          <p:nvPr/>
        </p:nvSpPr>
        <p:spPr>
          <a:xfrm>
            <a:off x="5291775" y="1576850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9" name="Google Shape;799;p73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0" name="Google Shape;800;p7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4" title="downloa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07" name="Google Shape;807;p74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8" name="Google Shape;808;p74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9" name="Google Shape;809;p74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0" name="Google Shape;810;p74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1" name="Google Shape;811;p74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2" name="Google Shape;812;p74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3" name="Google Shape;813;p74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4" name="Google Shape;814;p74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5" name="Google Shape;815;p74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6" name="Google Shape;816;p74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23" name="Google Shape;823;p75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4" name="Google Shape;824;p75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5" name="Google Shape;825;p75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6" name="Google Shape;826;p75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7" name="Google Shape;827;p75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8" name="Google Shape;828;p75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9" name="Google Shape;829;p75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0" name="Google Shape;830;p75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1" name="Google Shape;831;p75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2" name="Google Shape;832;p75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3" name="Google Shape;833;p75"/>
          <p:cNvSpPr txBox="1"/>
          <p:nvPr/>
        </p:nvSpPr>
        <p:spPr>
          <a:xfrm>
            <a:off x="626450" y="107950"/>
            <a:ext cx="82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 Means results again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39" name="Google Shape;839;p76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0" name="Google Shape;840;p76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1" name="Google Shape;841;p76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2" name="Google Shape;842;p76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43" name="Google Shape;843;p76" title="download.png"/>
          <p:cNvPicPr preferRelativeResize="0"/>
          <p:nvPr/>
        </p:nvPicPr>
        <p:blipFill rotWithShape="1">
          <a:blip r:embed="rId3">
            <a:alphaModFix/>
          </a:blip>
          <a:srcRect b="0" l="13321" r="12752" t="0"/>
          <a:stretch/>
        </p:blipFill>
        <p:spPr>
          <a:xfrm>
            <a:off x="1009200" y="152400"/>
            <a:ext cx="4753674" cy="48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849" name="Google Shape;849;p7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0" name="Google Shape;850;p77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851" name="Google Shape;851;p77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Correlation Similarity Matrix</a:t>
            </a:r>
            <a:endParaRPr sz="1600"/>
          </a:p>
        </p:txBody>
      </p:sp>
      <p:sp>
        <p:nvSpPr>
          <p:cNvPr id="852" name="Google Shape;852;p7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Jaccard Similarity Matrix</a:t>
            </a:r>
            <a:endParaRPr sz="1600"/>
          </a:p>
        </p:txBody>
      </p:sp>
      <p:sp>
        <p:nvSpPr>
          <p:cNvPr id="853" name="Google Shape;853;p77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Latent Class Analysis +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854" name="Google Shape;854;p77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77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6" name="Google Shape;856;p77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7" name="Google Shape;857;p77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8" name="Google Shape;858;p77"/>
          <p:cNvSpPr/>
          <p:nvPr/>
        </p:nvSpPr>
        <p:spPr>
          <a:xfrm>
            <a:off x="288750" y="3322287"/>
            <a:ext cx="1728000" cy="1477200"/>
          </a:xfrm>
          <a:prstGeom prst="rect">
            <a:avLst/>
          </a:prstGeom>
          <a:solidFill>
            <a:srgbClr val="6AD2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Magnitude (PC1) and Main Taste (PC2)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Misses Nuance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9" name="Google Shape;859;p77"/>
          <p:cNvSpPr/>
          <p:nvPr/>
        </p:nvSpPr>
        <p:spPr>
          <a:xfrm>
            <a:off x="2008462" y="3322287"/>
            <a:ext cx="1728000" cy="14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Main Taste (PC1) and Nuances (PC2)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Ignores Magnitude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0" name="Google Shape;860;p77"/>
          <p:cNvSpPr/>
          <p:nvPr/>
        </p:nvSpPr>
        <p:spPr>
          <a:xfrm>
            <a:off x="3708162" y="3322287"/>
            <a:ext cx="1728000" cy="147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magnified Taste (PC1), Magnitude (PC2), and Nuances (harder to show)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1" name="Google Shape;861;p77"/>
          <p:cNvSpPr/>
          <p:nvPr/>
        </p:nvSpPr>
        <p:spPr>
          <a:xfrm>
            <a:off x="5417862" y="3322287"/>
            <a:ext cx="1728000" cy="14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Similar to K Means + Raw Data (for this dataset)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No forced classification (probabilities)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2" name="Google Shape;862;p77"/>
          <p:cNvSpPr txBox="1"/>
          <p:nvPr>
            <p:ph idx="2" type="body"/>
          </p:nvPr>
        </p:nvSpPr>
        <p:spPr>
          <a:xfrm>
            <a:off x="71473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matters most to the project?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8"/>
          <p:cNvSpPr txBox="1"/>
          <p:nvPr>
            <p:ph idx="5" type="subTitle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8"/>
          <p:cNvSpPr txBox="1"/>
          <p:nvPr>
            <p:ph idx="1" type="subTitle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Taste (diff)</a:t>
            </a:r>
            <a:endParaRPr/>
          </a:p>
        </p:txBody>
      </p:sp>
      <p:sp>
        <p:nvSpPr>
          <p:cNvPr id="869" name="Google Shape;869;p78"/>
          <p:cNvSpPr txBox="1"/>
          <p:nvPr>
            <p:ph idx="3" type="subTitle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Nuances</a:t>
            </a:r>
            <a:endParaRPr/>
          </a:p>
        </p:txBody>
      </p:sp>
      <p:sp>
        <p:nvSpPr>
          <p:cNvPr id="870" name="Google Shape;870;p78"/>
          <p:cNvSpPr txBox="1"/>
          <p:nvPr>
            <p:ph idx="2" type="body"/>
          </p:nvPr>
        </p:nvSpPr>
        <p:spPr>
          <a:xfrm>
            <a:off x="646300" y="1879853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Maybe people who select a lot of genres have different </a:t>
            </a:r>
            <a:r>
              <a:rPr lang="en"/>
              <a:t>attitudes</a:t>
            </a:r>
            <a:r>
              <a:rPr lang="en"/>
              <a:t> and behavioral </a:t>
            </a:r>
            <a:r>
              <a:rPr lang="en"/>
              <a:t>propensities</a:t>
            </a:r>
            <a:r>
              <a:rPr lang="en"/>
              <a:t> related to a target outcome than those who choose less genres</a:t>
            </a:r>
            <a:endParaRPr/>
          </a:p>
        </p:txBody>
      </p:sp>
      <p:sp>
        <p:nvSpPr>
          <p:cNvPr id="871" name="Google Shape;871;p78"/>
          <p:cNvSpPr txBox="1"/>
          <p:nvPr>
            <p:ph idx="6" type="body"/>
          </p:nvPr>
        </p:nvSpPr>
        <p:spPr>
          <a:xfrm>
            <a:off x="3264850" y="194469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typically the kind of clusters projects are looking to find, the most influential differentiations among people’s preferences</a:t>
            </a:r>
            <a:endParaRPr/>
          </a:p>
        </p:txBody>
      </p:sp>
      <p:sp>
        <p:nvSpPr>
          <p:cNvPr id="872" name="Google Shape;872;p78"/>
          <p:cNvSpPr txBox="1"/>
          <p:nvPr>
            <p:ph idx="7" type="body"/>
          </p:nvPr>
        </p:nvSpPr>
        <p:spPr>
          <a:xfrm>
            <a:off x="5883400" y="194469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by disregarding magnitude (correlations) you identify less influential but still useful nuanced dimensions of taste (mainstream vs. eclectic)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 allows </a:t>
            </a:r>
            <a:r>
              <a:rPr lang="en"/>
              <a:t>probabilistic</a:t>
            </a:r>
            <a:r>
              <a:rPr lang="en"/>
              <a:t> assignment so you can examine cluster fuzziness (error)</a:t>
            </a:r>
            <a:endParaRPr/>
          </a:p>
        </p:txBody>
      </p:sp>
      <p:sp>
        <p:nvSpPr>
          <p:cNvPr id="873" name="Google Shape;873;p7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matters?</a:t>
            </a:r>
            <a:endParaRPr/>
          </a:p>
        </p:txBody>
      </p:sp>
      <p:sp>
        <p:nvSpPr>
          <p:cNvPr id="874" name="Google Shape;874;p7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title"/>
          </p:nvPr>
        </p:nvSpPr>
        <p:spPr>
          <a:xfrm>
            <a:off x="279175" y="338025"/>
            <a:ext cx="5546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Item Segments: News Topics</a:t>
            </a:r>
            <a:endParaRPr sz="2960"/>
          </a:p>
        </p:txBody>
      </p:sp>
      <p:sp>
        <p:nvSpPr>
          <p:cNvPr id="880" name="Google Shape;880;p7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7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82" name="Google Shape;882;p79" title="download.png"/>
          <p:cNvPicPr preferRelativeResize="0"/>
          <p:nvPr/>
        </p:nvPicPr>
        <p:blipFill rotWithShape="1">
          <a:blip r:embed="rId3">
            <a:alphaModFix/>
          </a:blip>
          <a:srcRect b="0" l="0" r="8858" t="5455"/>
          <a:stretch/>
        </p:blipFill>
        <p:spPr>
          <a:xfrm>
            <a:off x="1894250" y="1335475"/>
            <a:ext cx="4880975" cy="36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9"/>
          <p:cNvSpPr txBox="1"/>
          <p:nvPr/>
        </p:nvSpPr>
        <p:spPr>
          <a:xfrm>
            <a:off x="6280550" y="261265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4" name="Google Shape;884;p79"/>
          <p:cNvSpPr txBox="1"/>
          <p:nvPr/>
        </p:nvSpPr>
        <p:spPr>
          <a:xfrm>
            <a:off x="1404225" y="261265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5" name="Google Shape;885;p79"/>
          <p:cNvSpPr txBox="1"/>
          <p:nvPr/>
        </p:nvSpPr>
        <p:spPr>
          <a:xfrm>
            <a:off x="3560250" y="1005619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6" name="Google Shape;886;p79"/>
          <p:cNvSpPr txBox="1"/>
          <p:nvPr/>
        </p:nvSpPr>
        <p:spPr>
          <a:xfrm>
            <a:off x="367145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Gratifications</a:t>
            </a:r>
            <a:endParaRPr sz="2960"/>
          </a:p>
        </p:txBody>
      </p:sp>
      <p:sp>
        <p:nvSpPr>
          <p:cNvPr id="892" name="Google Shape;892;p80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8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94" name="Google Shape;894;p80" title="download.png"/>
          <p:cNvPicPr preferRelativeResize="0"/>
          <p:nvPr/>
        </p:nvPicPr>
        <p:blipFill rotWithShape="1">
          <a:blip r:embed="rId3">
            <a:alphaModFix/>
          </a:blip>
          <a:srcRect b="0" l="0" r="0" t="17321"/>
          <a:stretch/>
        </p:blipFill>
        <p:spPr>
          <a:xfrm>
            <a:off x="1894250" y="1676050"/>
            <a:ext cx="5355501" cy="31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0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80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7" name="Google Shape;897;p80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8" name="Google Shape;898;p80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Characteristics</a:t>
            </a:r>
            <a:endParaRPr sz="2960"/>
          </a:p>
        </p:txBody>
      </p:sp>
      <p:sp>
        <p:nvSpPr>
          <p:cNvPr id="904" name="Google Shape;904;p81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8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06" name="Google Shape;906;p81" title="download.png"/>
          <p:cNvPicPr preferRelativeResize="0"/>
          <p:nvPr/>
        </p:nvPicPr>
        <p:blipFill rotWithShape="1">
          <a:blip r:embed="rId3">
            <a:alphaModFix/>
          </a:blip>
          <a:srcRect b="0" l="0" r="0" t="16826"/>
          <a:stretch/>
        </p:blipFill>
        <p:spPr>
          <a:xfrm>
            <a:off x="1894250" y="1654590"/>
            <a:ext cx="5355501" cy="31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1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8" name="Google Shape;908;p81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9" name="Google Shape;909;p81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0" name="Google Shape;910;p81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5" type="subTitle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5"/>
          <p:cNvSpPr txBox="1"/>
          <p:nvPr>
            <p:ph idx="1" type="subTitle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531" name="Google Shape;531;p55"/>
          <p:cNvSpPr txBox="1"/>
          <p:nvPr>
            <p:ph idx="3" type="subTitle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532" name="Google Shape;532;p55"/>
          <p:cNvSpPr txBox="1"/>
          <p:nvPr>
            <p:ph idx="2" type="body"/>
          </p:nvPr>
        </p:nvSpPr>
        <p:spPr>
          <a:xfrm>
            <a:off x="65015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algorithms calculate similarity differently</a:t>
            </a:r>
            <a:endParaRPr/>
          </a:p>
        </p:txBody>
      </p:sp>
      <p:sp>
        <p:nvSpPr>
          <p:cNvPr id="533" name="Google Shape;533;p55"/>
          <p:cNvSpPr txBox="1"/>
          <p:nvPr>
            <p:ph idx="6" type="body"/>
          </p:nvPr>
        </p:nvSpPr>
        <p:spPr>
          <a:xfrm>
            <a:off x="326485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metrics capture different dimensions of similarity</a:t>
            </a:r>
            <a:endParaRPr/>
          </a:p>
        </p:txBody>
      </p:sp>
      <p:sp>
        <p:nvSpPr>
          <p:cNvPr id="534" name="Google Shape;534;p55"/>
          <p:cNvSpPr txBox="1"/>
          <p:nvPr>
            <p:ph idx="7" type="body"/>
          </p:nvPr>
        </p:nvSpPr>
        <p:spPr>
          <a:xfrm>
            <a:off x="588340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 and type can change degree &amp; meaning of similarity</a:t>
            </a:r>
            <a:endParaRPr/>
          </a:p>
        </p:txBody>
      </p:sp>
      <p:sp>
        <p:nvSpPr>
          <p:cNvPr id="535" name="Google Shape;535;p55"/>
          <p:cNvSpPr txBox="1"/>
          <p:nvPr>
            <p:ph idx="8" type="body"/>
          </p:nvPr>
        </p:nvSpPr>
        <p:spPr>
          <a:xfrm>
            <a:off x="65015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 means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Centroid + spherical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Hierarchical clustering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DBSCAN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 + density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5"/>
          <p:cNvSpPr txBox="1"/>
          <p:nvPr>
            <p:ph idx="9" type="body"/>
          </p:nvPr>
        </p:nvSpPr>
        <p:spPr>
          <a:xfrm>
            <a:off x="188047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Spectral Clustering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Mixture Models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Latent Class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5"/>
          <p:cNvSpPr txBox="1"/>
          <p:nvPr>
            <p:ph idx="13" type="body"/>
          </p:nvPr>
        </p:nvSpPr>
        <p:spPr>
          <a:xfrm>
            <a:off x="326677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Magnitude Similarity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</a:t>
            </a:r>
            <a:endParaRPr/>
          </a:p>
        </p:txBody>
      </p:sp>
      <p:sp>
        <p:nvSpPr>
          <p:cNvPr id="538" name="Google Shape;538;p55"/>
          <p:cNvSpPr txBox="1"/>
          <p:nvPr>
            <p:ph idx="14" type="body"/>
          </p:nvPr>
        </p:nvSpPr>
        <p:spPr>
          <a:xfrm>
            <a:off x="449710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Pattern Similarity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</a:t>
            </a:r>
            <a:endParaRPr/>
          </a:p>
        </p:txBody>
      </p:sp>
      <p:sp>
        <p:nvSpPr>
          <p:cNvPr id="539" name="Google Shape;539;p55"/>
          <p:cNvSpPr txBox="1"/>
          <p:nvPr>
            <p:ph idx="15" type="body"/>
          </p:nvPr>
        </p:nvSpPr>
        <p:spPr>
          <a:xfrm>
            <a:off x="588340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5"/>
          <p:cNvSpPr txBox="1"/>
          <p:nvPr>
            <p:ph idx="16" type="body"/>
          </p:nvPr>
        </p:nvSpPr>
        <p:spPr>
          <a:xfrm>
            <a:off x="711372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Raw data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Similarity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Similarity</a:t>
            </a:r>
            <a:endParaRPr/>
          </a:p>
        </p:txBody>
      </p:sp>
      <p:sp>
        <p:nvSpPr>
          <p:cNvPr id="542" name="Google Shape;542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5"/>
          <p:cNvSpPr txBox="1"/>
          <p:nvPr>
            <p:ph idx="4" type="body"/>
          </p:nvPr>
        </p:nvSpPr>
        <p:spPr>
          <a:xfrm>
            <a:off x="546649" y="3949300"/>
            <a:ext cx="79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These analytic decisions affect the cluster results you get!</a:t>
            </a:r>
            <a:endParaRPr b="1"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Demographics</a:t>
            </a:r>
            <a:endParaRPr sz="2960"/>
          </a:p>
        </p:txBody>
      </p:sp>
      <p:sp>
        <p:nvSpPr>
          <p:cNvPr id="916" name="Google Shape;916;p82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8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18" name="Google Shape;918;p82" title="download.png"/>
          <p:cNvPicPr preferRelativeResize="0"/>
          <p:nvPr/>
        </p:nvPicPr>
        <p:blipFill rotWithShape="1">
          <a:blip r:embed="rId3">
            <a:alphaModFix/>
          </a:blip>
          <a:srcRect b="0" l="0" r="0" t="16826"/>
          <a:stretch/>
        </p:blipFill>
        <p:spPr>
          <a:xfrm>
            <a:off x="1936025" y="1623628"/>
            <a:ext cx="5355501" cy="318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2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0" name="Google Shape;920;p82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3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</a:t>
            </a:r>
            <a:endParaRPr sz="2960"/>
          </a:p>
        </p:txBody>
      </p:sp>
      <p:sp>
        <p:nvSpPr>
          <p:cNvPr id="928" name="Google Shape;928;p8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8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30" name="Google Shape;930;p83" title="download.png"/>
          <p:cNvPicPr preferRelativeResize="0"/>
          <p:nvPr/>
        </p:nvPicPr>
        <p:blipFill rotWithShape="1">
          <a:blip r:embed="rId3">
            <a:alphaModFix/>
          </a:blip>
          <a:srcRect b="0" l="0" r="9918" t="5249"/>
          <a:stretch/>
        </p:blipFill>
        <p:spPr>
          <a:xfrm>
            <a:off x="1906425" y="1314825"/>
            <a:ext cx="4824150" cy="3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3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2" name="Google Shape;932;p83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3" name="Google Shape;933;p83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4" name="Google Shape;934;p83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4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Demos</a:t>
            </a:r>
            <a:endParaRPr sz="2960"/>
          </a:p>
        </p:txBody>
      </p:sp>
      <p:sp>
        <p:nvSpPr>
          <p:cNvPr id="940" name="Google Shape;940;p84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8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42" name="Google Shape;942;p84" title="download.png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1894250" y="1393675"/>
            <a:ext cx="5355501" cy="34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4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4" name="Google Shape;944;p84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5" name="Google Shape;945;p84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6" name="Google Shape;946;p84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5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979900" y="1389913"/>
            <a:ext cx="4865176" cy="31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5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Topics</a:t>
            </a:r>
            <a:endParaRPr sz="2960"/>
          </a:p>
        </p:txBody>
      </p:sp>
      <p:sp>
        <p:nvSpPr>
          <p:cNvPr id="953" name="Google Shape;953;p8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8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55" name="Google Shape;955;p85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6" name="Google Shape;956;p85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7" name="Google Shape;957;p85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8" name="Google Shape;958;p85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6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937238" y="1405250"/>
            <a:ext cx="4818126" cy="31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6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Characteristics</a:t>
            </a:r>
            <a:endParaRPr sz="2960"/>
          </a:p>
        </p:txBody>
      </p:sp>
      <p:sp>
        <p:nvSpPr>
          <p:cNvPr id="965" name="Google Shape;965;p86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8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67" name="Google Shape;967;p86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8" name="Google Shape;968;p86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9" name="Google Shape;969;p86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0" name="Google Shape;970;p86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Demos</a:t>
            </a:r>
            <a:endParaRPr sz="2960"/>
          </a:p>
        </p:txBody>
      </p:sp>
      <p:sp>
        <p:nvSpPr>
          <p:cNvPr id="976" name="Google Shape;976;p87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8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78" name="Google Shape;978;p87" title="download.png"/>
          <p:cNvPicPr preferRelativeResize="0"/>
          <p:nvPr/>
        </p:nvPicPr>
        <p:blipFill rotWithShape="1">
          <a:blip r:embed="rId3">
            <a:alphaModFix/>
          </a:blip>
          <a:srcRect b="0" l="0" r="9107" t="5811"/>
          <a:stretch/>
        </p:blipFill>
        <p:spPr>
          <a:xfrm>
            <a:off x="1952350" y="1336425"/>
            <a:ext cx="4867776" cy="36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7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0" name="Google Shape;980;p87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1" name="Google Shape;981;p87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2" name="Google Shape;982;p87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Demos</a:t>
            </a:r>
            <a:endParaRPr sz="2960"/>
          </a:p>
        </p:txBody>
      </p:sp>
      <p:sp>
        <p:nvSpPr>
          <p:cNvPr id="988" name="Google Shape;988;p8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8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90" name="Google Shape;990;p88" title="download.png"/>
          <p:cNvPicPr preferRelativeResize="0"/>
          <p:nvPr/>
        </p:nvPicPr>
        <p:blipFill rotWithShape="1">
          <a:blip r:embed="rId3">
            <a:alphaModFix/>
          </a:blip>
          <a:srcRect b="0" l="0" r="0" t="10063"/>
          <a:stretch/>
        </p:blipFill>
        <p:spPr>
          <a:xfrm>
            <a:off x="1894250" y="1376761"/>
            <a:ext cx="5355501" cy="34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8"/>
          <p:cNvSpPr txBox="1"/>
          <p:nvPr/>
        </p:nvSpPr>
        <p:spPr>
          <a:xfrm>
            <a:off x="7184679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2" name="Google Shape;992;p88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3" name="Google Shape;993;p88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4" name="Google Shape;994;p88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9"/>
          <p:cNvSpPr txBox="1"/>
          <p:nvPr>
            <p:ph type="title"/>
          </p:nvPr>
        </p:nvSpPr>
        <p:spPr>
          <a:xfrm>
            <a:off x="279174" y="338025"/>
            <a:ext cx="5886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Gratifications</a:t>
            </a:r>
            <a:endParaRPr sz="2960"/>
          </a:p>
        </p:txBody>
      </p:sp>
      <p:sp>
        <p:nvSpPr>
          <p:cNvPr id="1000" name="Google Shape;1000;p8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1" name="Google Shape;1001;p8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002" name="Google Shape;1002;p89" title="download.png"/>
          <p:cNvPicPr preferRelativeResize="0"/>
          <p:nvPr/>
        </p:nvPicPr>
        <p:blipFill rotWithShape="1">
          <a:blip r:embed="rId3">
            <a:alphaModFix/>
          </a:blip>
          <a:srcRect b="0" l="0" r="0" t="11119"/>
          <a:stretch/>
        </p:blipFill>
        <p:spPr>
          <a:xfrm>
            <a:off x="1894250" y="1438675"/>
            <a:ext cx="5355501" cy="34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9"/>
          <p:cNvSpPr txBox="1"/>
          <p:nvPr/>
        </p:nvSpPr>
        <p:spPr>
          <a:xfrm>
            <a:off x="7174358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4" name="Google Shape;1004;p89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5" name="Google Shape;1005;p89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6" name="Google Shape;1006;p89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90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864675" y="1336425"/>
            <a:ext cx="5228899" cy="34102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0"/>
          <p:cNvSpPr txBox="1"/>
          <p:nvPr>
            <p:ph type="title"/>
          </p:nvPr>
        </p:nvSpPr>
        <p:spPr>
          <a:xfrm>
            <a:off x="279174" y="338025"/>
            <a:ext cx="5886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Topics</a:t>
            </a:r>
            <a:endParaRPr sz="2960"/>
          </a:p>
        </p:txBody>
      </p:sp>
      <p:sp>
        <p:nvSpPr>
          <p:cNvPr id="1013" name="Google Shape;1013;p90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9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015" name="Google Shape;1015;p90"/>
          <p:cNvSpPr txBox="1"/>
          <p:nvPr/>
        </p:nvSpPr>
        <p:spPr>
          <a:xfrm>
            <a:off x="7174358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6" name="Google Shape;1016;p90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7" name="Google Shape;1017;p90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8" name="Google Shape;1018;p90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549" name="Google Shape;549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6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551" name="Google Shape;551;p56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Correlation Similarity Matrix</a:t>
            </a:r>
            <a:endParaRPr sz="1600"/>
          </a:p>
        </p:txBody>
      </p:sp>
      <p:sp>
        <p:nvSpPr>
          <p:cNvPr id="552" name="Google Shape;552;p56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Jaccard Similarity Matrix</a:t>
            </a:r>
            <a:endParaRPr sz="1600"/>
          </a:p>
        </p:txBody>
      </p:sp>
      <p:sp>
        <p:nvSpPr>
          <p:cNvPr id="553" name="Google Shape;553;p56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Latent Class Analysis +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pic>
        <p:nvPicPr>
          <p:cNvPr id="554" name="Google Shape;554;p56"/>
          <p:cNvPicPr preferRelativeResize="0"/>
          <p:nvPr>
            <p:ph idx="13" type="pic"/>
          </p:nvPr>
        </p:nvPicPr>
        <p:blipFill rotWithShape="1">
          <a:blip r:embed="rId3">
            <a:alphaModFix amt="92000"/>
          </a:blip>
          <a:srcRect b="5993" l="0" r="0" t="5993"/>
          <a:stretch/>
        </p:blipFill>
        <p:spPr>
          <a:xfrm>
            <a:off x="298300" y="3322275"/>
            <a:ext cx="1715907" cy="1510198"/>
          </a:xfrm>
          <a:prstGeom prst="rect">
            <a:avLst/>
          </a:prstGeom>
        </p:spPr>
      </p:pic>
      <p:pic>
        <p:nvPicPr>
          <p:cNvPr id="555" name="Google Shape;555;p56"/>
          <p:cNvPicPr preferRelativeResize="0"/>
          <p:nvPr>
            <p:ph idx="8" type="pic"/>
          </p:nvPr>
        </p:nvPicPr>
        <p:blipFill rotWithShape="1">
          <a:blip r:embed="rId4">
            <a:alphaModFix amt="92000"/>
          </a:blip>
          <a:srcRect b="5790" l="0" r="0" t="5799"/>
          <a:stretch/>
        </p:blipFill>
        <p:spPr>
          <a:xfrm>
            <a:off x="2011680" y="3322276"/>
            <a:ext cx="1708201" cy="1510198"/>
          </a:xfrm>
          <a:prstGeom prst="rect">
            <a:avLst/>
          </a:prstGeom>
        </p:spPr>
      </p:pic>
      <p:pic>
        <p:nvPicPr>
          <p:cNvPr id="556" name="Google Shape;556;p56"/>
          <p:cNvPicPr preferRelativeResize="0"/>
          <p:nvPr>
            <p:ph idx="9" type="pic"/>
          </p:nvPr>
        </p:nvPicPr>
        <p:blipFill rotWithShape="1">
          <a:blip r:embed="rId5">
            <a:alphaModFix amt="92000"/>
          </a:blip>
          <a:srcRect b="6301" l="0" r="0" t="6301"/>
          <a:stretch/>
        </p:blipFill>
        <p:spPr>
          <a:xfrm>
            <a:off x="3721608" y="3322275"/>
            <a:ext cx="1728000" cy="1510199"/>
          </a:xfrm>
          <a:prstGeom prst="rect">
            <a:avLst/>
          </a:prstGeom>
        </p:spPr>
      </p:pic>
      <p:pic>
        <p:nvPicPr>
          <p:cNvPr id="557" name="Google Shape;557;p56"/>
          <p:cNvPicPr preferRelativeResize="0"/>
          <p:nvPr>
            <p:ph idx="7" type="pic"/>
          </p:nvPr>
        </p:nvPicPr>
        <p:blipFill rotWithShape="1">
          <a:blip r:embed="rId6">
            <a:alphaModFix amt="92000"/>
          </a:blip>
          <a:srcRect b="5790" l="0" r="0" t="5799"/>
          <a:stretch/>
        </p:blipFill>
        <p:spPr>
          <a:xfrm>
            <a:off x="5427747" y="3322276"/>
            <a:ext cx="1708201" cy="1510200"/>
          </a:xfrm>
          <a:prstGeom prst="rect">
            <a:avLst/>
          </a:prstGeom>
        </p:spPr>
      </p:pic>
      <p:sp>
        <p:nvSpPr>
          <p:cNvPr id="558" name="Google Shape;558;p56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 txBox="1"/>
          <p:nvPr>
            <p:ph idx="4" type="title"/>
          </p:nvPr>
        </p:nvSpPr>
        <p:spPr>
          <a:xfrm>
            <a:off x="246917" y="338025"/>
            <a:ext cx="5820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Genre Preferences</a:t>
            </a:r>
            <a:endParaRPr/>
          </a:p>
        </p:txBody>
      </p:sp>
      <p:pic>
        <p:nvPicPr>
          <p:cNvPr id="567" name="Google Shape;567;p57" title="Music Clusters - Bas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00" y="1055350"/>
            <a:ext cx="4165802" cy="3783300"/>
          </a:xfrm>
          <a:prstGeom prst="rect">
            <a:avLst/>
          </a:prstGeom>
        </p:spPr>
      </p:pic>
      <p:sp>
        <p:nvSpPr>
          <p:cNvPr id="568" name="Google Shape;568;p57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music clusters change?</a:t>
            </a:r>
            <a:endParaRPr/>
          </a:p>
        </p:txBody>
      </p:sp>
      <p:sp>
        <p:nvSpPr>
          <p:cNvPr id="569" name="Google Shape;569;p57"/>
          <p:cNvSpPr txBox="1"/>
          <p:nvPr>
            <p:ph idx="3" type="body"/>
          </p:nvPr>
        </p:nvSpPr>
        <p:spPr>
          <a:xfrm>
            <a:off x="4476125" y="1741038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22 genres, multi-select, exclude “none of the above”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analyses, I ran a 4 cluster solution but changed the data preprocessing or the algorithm.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+ Raw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6" name="Google Shape;576;p58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{8C087EC5-9763-4AC8-A1B9-E07D2FBF28E1}</a:tableStyleId>
              </a:tblPr>
              <a:tblGrid>
                <a:gridCol w="798050"/>
                <a:gridCol w="798050"/>
                <a:gridCol w="798050"/>
                <a:gridCol w="798050"/>
                <a:gridCol w="798050"/>
                <a:gridCol w="7980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…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58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8" name="Google Shape;578;p58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58"/>
          <p:cNvSpPr txBox="1"/>
          <p:nvPr/>
        </p:nvSpPr>
        <p:spPr>
          <a:xfrm>
            <a:off x="337575" y="3935300"/>
            <a:ext cx="4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58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4" name="Google Shape;584;p58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58"/>
          <p:cNvCxnSpPr>
            <a:stCxn id="577" idx="2"/>
            <a:endCxn id="582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58"/>
          <p:cNvCxnSpPr/>
          <p:nvPr/>
        </p:nvCxnSpPr>
        <p:spPr>
          <a:xfrm flipH="1">
            <a:off x="5207738" y="1871900"/>
            <a:ext cx="11445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58"/>
          <p:cNvSpPr txBox="1"/>
          <p:nvPr/>
        </p:nvSpPr>
        <p:spPr>
          <a:xfrm>
            <a:off x="5291775" y="1576850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58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5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50" y="426500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6" name="Google Shape;596;p59"/>
          <p:cNvSpPr txBox="1"/>
          <p:nvPr/>
        </p:nvSpPr>
        <p:spPr>
          <a:xfrm>
            <a:off x="3985900" y="4586375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59"/>
          <p:cNvSpPr txBox="1"/>
          <p:nvPr/>
        </p:nvSpPr>
        <p:spPr>
          <a:xfrm>
            <a:off x="7047300" y="2354700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59"/>
          <p:cNvSpPr txBox="1"/>
          <p:nvPr/>
        </p:nvSpPr>
        <p:spPr>
          <a:xfrm>
            <a:off x="2071425" y="2248175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59"/>
          <p:cNvSpPr txBox="1"/>
          <p:nvPr/>
        </p:nvSpPr>
        <p:spPr>
          <a:xfrm>
            <a:off x="5751150" y="922250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59"/>
          <p:cNvSpPr txBox="1"/>
          <p:nvPr/>
        </p:nvSpPr>
        <p:spPr>
          <a:xfrm>
            <a:off x="5597700" y="38278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 rot="-5400000">
            <a:off x="548200" y="2417525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60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60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60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61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7" name="Google Shape;627;p61" title="download.png"/>
          <p:cNvPicPr preferRelativeResize="0"/>
          <p:nvPr/>
        </p:nvPicPr>
        <p:blipFill rotWithShape="1">
          <a:blip r:embed="rId3">
            <a:alphaModFix/>
          </a:blip>
          <a:srcRect b="0" l="12989" r="12227" t="0"/>
          <a:stretch/>
        </p:blipFill>
        <p:spPr>
          <a:xfrm>
            <a:off x="792450" y="160425"/>
            <a:ext cx="4808652" cy="48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